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itchFamily="34" charset="0"/>
        <a:ea typeface="宋体" charset="-122"/>
        <a:cs typeface="+mn-cs"/>
      </a:defRPr>
    </a:lvl1pPr>
    <a:lvl2pPr marL="457200" algn="l" rtl="0" fontAlgn="base">
      <a:spcBef>
        <a:spcPct val="0"/>
      </a:spcBef>
      <a:spcAft>
        <a:spcPct val="0"/>
      </a:spcAft>
      <a:defRPr kern="1200">
        <a:solidFill>
          <a:schemeClr val="tx1"/>
        </a:solidFill>
        <a:latin typeface="Calibri" pitchFamily="34" charset="0"/>
        <a:ea typeface="宋体" charset="-122"/>
        <a:cs typeface="+mn-cs"/>
      </a:defRPr>
    </a:lvl2pPr>
    <a:lvl3pPr marL="914400" algn="l" rtl="0" fontAlgn="base">
      <a:spcBef>
        <a:spcPct val="0"/>
      </a:spcBef>
      <a:spcAft>
        <a:spcPct val="0"/>
      </a:spcAft>
      <a:defRPr kern="1200">
        <a:solidFill>
          <a:schemeClr val="tx1"/>
        </a:solidFill>
        <a:latin typeface="Calibri" pitchFamily="34" charset="0"/>
        <a:ea typeface="宋体" charset="-122"/>
        <a:cs typeface="+mn-cs"/>
      </a:defRPr>
    </a:lvl3pPr>
    <a:lvl4pPr marL="1371600" algn="l" rtl="0" fontAlgn="base">
      <a:spcBef>
        <a:spcPct val="0"/>
      </a:spcBef>
      <a:spcAft>
        <a:spcPct val="0"/>
      </a:spcAft>
      <a:defRPr kern="1200">
        <a:solidFill>
          <a:schemeClr val="tx1"/>
        </a:solidFill>
        <a:latin typeface="Calibri" pitchFamily="34" charset="0"/>
        <a:ea typeface="宋体" charset="-122"/>
        <a:cs typeface="+mn-cs"/>
      </a:defRPr>
    </a:lvl4pPr>
    <a:lvl5pPr marL="1828800" algn="l" rtl="0" fontAlgn="base">
      <a:spcBef>
        <a:spcPct val="0"/>
      </a:spcBef>
      <a:spcAft>
        <a:spcPct val="0"/>
      </a:spcAft>
      <a:defRPr kern="1200">
        <a:solidFill>
          <a:schemeClr val="tx1"/>
        </a:solidFill>
        <a:latin typeface="Calibri" pitchFamily="34" charset="0"/>
        <a:ea typeface="宋体" charset="-122"/>
        <a:cs typeface="+mn-cs"/>
      </a:defRPr>
    </a:lvl5pPr>
    <a:lvl6pPr marL="2286000" algn="l" defTabSz="914400" rtl="0" eaLnBrk="1" latinLnBrk="0" hangingPunct="1">
      <a:defRPr kern="1200">
        <a:solidFill>
          <a:schemeClr val="tx1"/>
        </a:solidFill>
        <a:latin typeface="Calibri" pitchFamily="34" charset="0"/>
        <a:ea typeface="宋体" charset="-122"/>
        <a:cs typeface="+mn-cs"/>
      </a:defRPr>
    </a:lvl6pPr>
    <a:lvl7pPr marL="2743200" algn="l" defTabSz="914400" rtl="0" eaLnBrk="1" latinLnBrk="0" hangingPunct="1">
      <a:defRPr kern="1200">
        <a:solidFill>
          <a:schemeClr val="tx1"/>
        </a:solidFill>
        <a:latin typeface="Calibri" pitchFamily="34" charset="0"/>
        <a:ea typeface="宋体" charset="-122"/>
        <a:cs typeface="+mn-cs"/>
      </a:defRPr>
    </a:lvl7pPr>
    <a:lvl8pPr marL="3200400" algn="l" defTabSz="914400" rtl="0" eaLnBrk="1" latinLnBrk="0" hangingPunct="1">
      <a:defRPr kern="1200">
        <a:solidFill>
          <a:schemeClr val="tx1"/>
        </a:solidFill>
        <a:latin typeface="Calibri" pitchFamily="34" charset="0"/>
        <a:ea typeface="宋体" charset="-122"/>
        <a:cs typeface="+mn-cs"/>
      </a:defRPr>
    </a:lvl8pPr>
    <a:lvl9pPr marL="3657600" algn="l" defTabSz="914400" rtl="0" eaLnBrk="1" latinLnBrk="0" hangingPunct="1">
      <a:defRPr kern="1200">
        <a:solidFill>
          <a:schemeClr val="tx1"/>
        </a:solidFill>
        <a:latin typeface="Calibri" pitchFamily="34"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CN" smtClean="0"/>
              <a:t>Click to edit Master title style</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a:p>
        </p:txBody>
      </p:sp>
      <p:sp>
        <p:nvSpPr>
          <p:cNvPr id="4" name="Date Placeholder 3"/>
          <p:cNvSpPr>
            <a:spLocks noGrp="1"/>
          </p:cNvSpPr>
          <p:nvPr>
            <p:ph type="dt" sz="half" idx="10"/>
          </p:nvPr>
        </p:nvSpPr>
        <p:spPr/>
        <p:txBody>
          <a:bodyPr/>
          <a:lstStyle>
            <a:lvl1pPr>
              <a:defRPr/>
            </a:lvl1pPr>
          </a:lstStyle>
          <a:p>
            <a:fld id="{0F015D7E-0A5B-4F2F-9FDA-D1832D4716DE}" type="datetimeFigureOut">
              <a:rPr lang="zh-CN" altLang="en-US"/>
              <a:pPr/>
              <a:t>2020/3/24</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F48A5CCC-377B-47C8-9354-F789EDF2D1DA}" type="slidenum">
              <a:rPr lang="zh-CN" altLang="en-US"/>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lvl1pPr>
              <a:defRPr/>
            </a:lvl1pPr>
          </a:lstStyle>
          <a:p>
            <a:fld id="{4652F24C-9197-4ED9-A331-46A4109C120F}" type="datetimeFigureOut">
              <a:rPr lang="zh-CN" altLang="en-US"/>
              <a:pPr/>
              <a:t>2020/3/24</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5251CA8D-4694-409D-962C-3F737FCC30D6}" type="slidenum">
              <a:rPr lang="zh-CN" altLang="en-US"/>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lvl1pPr>
              <a:defRPr/>
            </a:lvl1pPr>
          </a:lstStyle>
          <a:p>
            <a:fld id="{5CF62031-4A3A-4254-86BB-CCFC40FF8803}" type="datetimeFigureOut">
              <a:rPr lang="zh-CN" altLang="en-US"/>
              <a:pPr/>
              <a:t>2020/3/24</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7D5CA293-6A84-4FFE-B21B-473DBE80471D}" type="slidenum">
              <a:rPr lang="zh-CN" altLang="en-US"/>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lvl1pPr>
              <a:defRPr/>
            </a:lvl1pPr>
          </a:lstStyle>
          <a:p>
            <a:fld id="{C067DF36-8514-401F-BE20-62FD8BC93EE5}" type="datetimeFigureOut">
              <a:rPr lang="zh-CN" altLang="en-US"/>
              <a:pPr/>
              <a:t>2020/3/24</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7149667D-265C-441C-A30E-3CAC99C958CB}" type="slidenum">
              <a:rPr lang="zh-CN" altLang="en-US"/>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lvl1pPr>
              <a:defRPr/>
            </a:lvl1pPr>
          </a:lstStyle>
          <a:p>
            <a:fld id="{7DD85E4B-EE39-439E-AA32-49F6D0307BA1}" type="datetimeFigureOut">
              <a:rPr lang="zh-CN" altLang="en-US"/>
              <a:pPr/>
              <a:t>2020/3/24</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356EA1B8-8B18-4E78-8660-72047EB34768}" type="slidenum">
              <a:rPr lang="zh-CN" altLang="en-US"/>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3"/>
          <p:cNvSpPr>
            <a:spLocks noGrp="1"/>
          </p:cNvSpPr>
          <p:nvPr>
            <p:ph type="dt" sz="half" idx="10"/>
          </p:nvPr>
        </p:nvSpPr>
        <p:spPr/>
        <p:txBody>
          <a:bodyPr/>
          <a:lstStyle>
            <a:lvl1pPr>
              <a:defRPr/>
            </a:lvl1pPr>
          </a:lstStyle>
          <a:p>
            <a:fld id="{E49A8BF0-1CCD-4E35-8876-862ED14FE2F6}" type="datetimeFigureOut">
              <a:rPr lang="zh-CN" altLang="en-US"/>
              <a:pPr/>
              <a:t>2020/3/24</a:t>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75E19910-05E6-4F8F-BDA7-7E99D11DC1A1}" type="slidenum">
              <a:rPr lang="zh-CN" altLang="en-US"/>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Date Placeholder 3"/>
          <p:cNvSpPr>
            <a:spLocks noGrp="1"/>
          </p:cNvSpPr>
          <p:nvPr>
            <p:ph type="dt" sz="half" idx="10"/>
          </p:nvPr>
        </p:nvSpPr>
        <p:spPr/>
        <p:txBody>
          <a:bodyPr/>
          <a:lstStyle>
            <a:lvl1pPr>
              <a:defRPr/>
            </a:lvl1pPr>
          </a:lstStyle>
          <a:p>
            <a:fld id="{FAD33897-D0CD-44C6-8D6D-56F71AC26CE4}" type="datetimeFigureOut">
              <a:rPr lang="zh-CN" altLang="en-US"/>
              <a:pPr/>
              <a:t>2020/3/24</a:t>
            </a:fld>
            <a:endParaRPr lang="zh-CN" altLang="en-US"/>
          </a:p>
        </p:txBody>
      </p:sp>
      <p:sp>
        <p:nvSpPr>
          <p:cNvPr id="8" name="Footer Placeholder 4"/>
          <p:cNvSpPr>
            <a:spLocks noGrp="1"/>
          </p:cNvSpPr>
          <p:nvPr>
            <p:ph type="ftr" sz="quarter" idx="11"/>
          </p:nvPr>
        </p:nvSpPr>
        <p:spPr/>
        <p:txBody>
          <a:bodyPr/>
          <a:lstStyle>
            <a:lvl1pPr>
              <a:defRPr/>
            </a:lvl1pPr>
          </a:lstStyle>
          <a:p>
            <a:endParaRPr lang="zh-CN" altLang="en-US"/>
          </a:p>
        </p:txBody>
      </p:sp>
      <p:sp>
        <p:nvSpPr>
          <p:cNvPr id="9" name="Slide Number Placeholder 5"/>
          <p:cNvSpPr>
            <a:spLocks noGrp="1"/>
          </p:cNvSpPr>
          <p:nvPr>
            <p:ph type="sldNum" sz="quarter" idx="12"/>
          </p:nvPr>
        </p:nvSpPr>
        <p:spPr/>
        <p:txBody>
          <a:bodyPr/>
          <a:lstStyle>
            <a:lvl1pPr>
              <a:defRPr/>
            </a:lvl1pPr>
          </a:lstStyle>
          <a:p>
            <a:fld id="{7C1FFB4E-F69F-4937-B4B3-85F7B9703397}" type="slidenum">
              <a:rPr lang="zh-CN" altLang="en-US"/>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Date Placeholder 3"/>
          <p:cNvSpPr>
            <a:spLocks noGrp="1"/>
          </p:cNvSpPr>
          <p:nvPr>
            <p:ph type="dt" sz="half" idx="10"/>
          </p:nvPr>
        </p:nvSpPr>
        <p:spPr/>
        <p:txBody>
          <a:bodyPr/>
          <a:lstStyle>
            <a:lvl1pPr>
              <a:defRPr/>
            </a:lvl1pPr>
          </a:lstStyle>
          <a:p>
            <a:fld id="{5BA8991A-5564-4411-B81C-5701078DADEC}" type="datetimeFigureOut">
              <a:rPr lang="zh-CN" altLang="en-US"/>
              <a:pPr/>
              <a:t>2020/3/24</a:t>
            </a:fld>
            <a:endParaRPr lang="zh-CN" altLang="en-US"/>
          </a:p>
        </p:txBody>
      </p:sp>
      <p:sp>
        <p:nvSpPr>
          <p:cNvPr id="4" name="Footer Placeholder 4"/>
          <p:cNvSpPr>
            <a:spLocks noGrp="1"/>
          </p:cNvSpPr>
          <p:nvPr>
            <p:ph type="ftr" sz="quarter" idx="11"/>
          </p:nvPr>
        </p:nvSpPr>
        <p:spPr/>
        <p:txBody>
          <a:bodyPr/>
          <a:lstStyle>
            <a:lvl1pPr>
              <a:defRPr/>
            </a:lvl1pPr>
          </a:lstStyle>
          <a:p>
            <a:endParaRPr lang="zh-CN" altLang="en-US"/>
          </a:p>
        </p:txBody>
      </p:sp>
      <p:sp>
        <p:nvSpPr>
          <p:cNvPr id="5" name="Slide Number Placeholder 5"/>
          <p:cNvSpPr>
            <a:spLocks noGrp="1"/>
          </p:cNvSpPr>
          <p:nvPr>
            <p:ph type="sldNum" sz="quarter" idx="12"/>
          </p:nvPr>
        </p:nvSpPr>
        <p:spPr/>
        <p:txBody>
          <a:bodyPr/>
          <a:lstStyle>
            <a:lvl1pPr>
              <a:defRPr/>
            </a:lvl1pPr>
          </a:lstStyle>
          <a:p>
            <a:fld id="{CDFC52F1-F51B-45DD-812B-08D6CE96FDB9}" type="slidenum">
              <a:rPr lang="zh-CN" altLang="en-US"/>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E1D233ED-31D8-4216-A661-A3310129EAF4}" type="datetimeFigureOut">
              <a:rPr lang="zh-CN" altLang="en-US"/>
              <a:pPr/>
              <a:t>2020/3/24</a:t>
            </a:fld>
            <a:endParaRPr lang="zh-CN" altLang="en-US"/>
          </a:p>
        </p:txBody>
      </p:sp>
      <p:sp>
        <p:nvSpPr>
          <p:cNvPr id="3" name="Footer Placeholder 4"/>
          <p:cNvSpPr>
            <a:spLocks noGrp="1"/>
          </p:cNvSpPr>
          <p:nvPr>
            <p:ph type="ftr" sz="quarter" idx="11"/>
          </p:nvPr>
        </p:nvSpPr>
        <p:spPr/>
        <p:txBody>
          <a:bodyPr/>
          <a:lstStyle>
            <a:lvl1pPr>
              <a:defRPr/>
            </a:lvl1pPr>
          </a:lstStyle>
          <a:p>
            <a:endParaRPr lang="zh-CN" altLang="en-US"/>
          </a:p>
        </p:txBody>
      </p:sp>
      <p:sp>
        <p:nvSpPr>
          <p:cNvPr id="4" name="Slide Number Placeholder 5"/>
          <p:cNvSpPr>
            <a:spLocks noGrp="1"/>
          </p:cNvSpPr>
          <p:nvPr>
            <p:ph type="sldNum" sz="quarter" idx="12"/>
          </p:nvPr>
        </p:nvSpPr>
        <p:spPr/>
        <p:txBody>
          <a:bodyPr/>
          <a:lstStyle>
            <a:lvl1pPr>
              <a:defRPr/>
            </a:lvl1pPr>
          </a:lstStyle>
          <a:p>
            <a:fld id="{6B11005F-09F9-4FA4-8AB7-99398DD6B37F}" type="slidenum">
              <a:rPr lang="zh-CN" altLang="en-US"/>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smtClean="0"/>
              <a:t>Click to edit Master title style</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3"/>
          <p:cNvSpPr>
            <a:spLocks noGrp="1"/>
          </p:cNvSpPr>
          <p:nvPr>
            <p:ph type="dt" sz="half" idx="10"/>
          </p:nvPr>
        </p:nvSpPr>
        <p:spPr/>
        <p:txBody>
          <a:bodyPr/>
          <a:lstStyle>
            <a:lvl1pPr>
              <a:defRPr/>
            </a:lvl1pPr>
          </a:lstStyle>
          <a:p>
            <a:fld id="{5E0EB9D0-F6ED-483C-9705-2EEFD47FDD2A}" type="datetimeFigureOut">
              <a:rPr lang="zh-CN" altLang="en-US"/>
              <a:pPr/>
              <a:t>2020/3/24</a:t>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3EDAC945-52DC-43E7-A01E-D51E8B1A068F}" type="slidenum">
              <a:rPr lang="zh-CN" altLang="en-US"/>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smtClean="0"/>
              <a:t>Click to edit Master title style</a:t>
            </a:r>
            <a:endParaRPr lang="zh-CN" alt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zh-CN" noProof="0" smtClean="0"/>
              <a:t>Click icon to add picture</a:t>
            </a:r>
            <a:endParaRPr lang="zh-CN" alt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3"/>
          <p:cNvSpPr>
            <a:spLocks noGrp="1"/>
          </p:cNvSpPr>
          <p:nvPr>
            <p:ph type="dt" sz="half" idx="10"/>
          </p:nvPr>
        </p:nvSpPr>
        <p:spPr/>
        <p:txBody>
          <a:bodyPr/>
          <a:lstStyle>
            <a:lvl1pPr>
              <a:defRPr/>
            </a:lvl1pPr>
          </a:lstStyle>
          <a:p>
            <a:fld id="{F240FCA7-B344-49C3-A057-9D2E7951C365}" type="datetimeFigureOut">
              <a:rPr lang="zh-CN" altLang="en-US"/>
              <a:pPr/>
              <a:t>2020/3/24</a:t>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866CBC02-4CF4-4F38-85A9-DD5C4E128C49}" type="slidenum">
              <a:rPr lang="zh-CN" altLang="en-US"/>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endParaRPr lang="zh-CN"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11A34DF5-9F6D-4DBA-9380-581BE8B78C7D}" type="datetimeFigureOut">
              <a:rPr lang="zh-CN" altLang="en-US"/>
              <a:pPr/>
              <a:t>2020/3/24</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4A9D2D22-F81D-4805-B4C1-E61E6CCACC8D}" type="slidenum">
              <a:rPr lang="zh-CN" altLang="en-US"/>
              <a:pPr/>
              <a:t>‹#›</a:t>
            </a:fld>
            <a:endParaRPr lang="zh-CN" alt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ea typeface="宋体" charset="-122"/>
        </a:defRPr>
      </a:lvl2pPr>
      <a:lvl3pPr algn="ctr" rtl="0" eaLnBrk="1" fontAlgn="base" hangingPunct="1">
        <a:spcBef>
          <a:spcPct val="0"/>
        </a:spcBef>
        <a:spcAft>
          <a:spcPct val="0"/>
        </a:spcAft>
        <a:defRPr sz="4400">
          <a:solidFill>
            <a:schemeClr val="tx1"/>
          </a:solidFill>
          <a:latin typeface="Calibri" pitchFamily="34" charset="0"/>
          <a:ea typeface="宋体" charset="-122"/>
        </a:defRPr>
      </a:lvl3pPr>
      <a:lvl4pPr algn="ctr" rtl="0" eaLnBrk="1" fontAlgn="base" hangingPunct="1">
        <a:spcBef>
          <a:spcPct val="0"/>
        </a:spcBef>
        <a:spcAft>
          <a:spcPct val="0"/>
        </a:spcAft>
        <a:defRPr sz="4400">
          <a:solidFill>
            <a:schemeClr val="tx1"/>
          </a:solidFill>
          <a:latin typeface="Calibri" pitchFamily="34" charset="0"/>
          <a:ea typeface="宋体" charset="-122"/>
        </a:defRPr>
      </a:lvl4pPr>
      <a:lvl5pPr algn="ctr" rtl="0" eaLnBrk="1" fontAlgn="base" hangingPunct="1">
        <a:spcBef>
          <a:spcPct val="0"/>
        </a:spcBef>
        <a:spcAft>
          <a:spcPct val="0"/>
        </a:spcAft>
        <a:defRPr sz="4400">
          <a:solidFill>
            <a:schemeClr val="tx1"/>
          </a:solidFill>
          <a:latin typeface="Calibri" pitchFamily="34" charset="0"/>
          <a:ea typeface="宋体" charset="-122"/>
        </a:defRPr>
      </a:lvl5pPr>
      <a:lvl6pPr marL="457200" algn="ctr" rtl="0" eaLnBrk="1" fontAlgn="base" hangingPunct="1">
        <a:spcBef>
          <a:spcPct val="0"/>
        </a:spcBef>
        <a:spcAft>
          <a:spcPct val="0"/>
        </a:spcAft>
        <a:defRPr sz="4400">
          <a:solidFill>
            <a:schemeClr val="tx1"/>
          </a:solidFill>
          <a:latin typeface="Calibri" pitchFamily="34" charset="0"/>
          <a:ea typeface="宋体" charset="-122"/>
        </a:defRPr>
      </a:lvl6pPr>
      <a:lvl7pPr marL="914400" algn="ctr" rtl="0" eaLnBrk="1" fontAlgn="base" hangingPunct="1">
        <a:spcBef>
          <a:spcPct val="0"/>
        </a:spcBef>
        <a:spcAft>
          <a:spcPct val="0"/>
        </a:spcAft>
        <a:defRPr sz="4400">
          <a:solidFill>
            <a:schemeClr val="tx1"/>
          </a:solidFill>
          <a:latin typeface="Calibri" pitchFamily="34" charset="0"/>
          <a:ea typeface="宋体" charset="-122"/>
        </a:defRPr>
      </a:lvl7pPr>
      <a:lvl8pPr marL="1371600" algn="ctr" rtl="0" eaLnBrk="1" fontAlgn="base" hangingPunct="1">
        <a:spcBef>
          <a:spcPct val="0"/>
        </a:spcBef>
        <a:spcAft>
          <a:spcPct val="0"/>
        </a:spcAft>
        <a:defRPr sz="4400">
          <a:solidFill>
            <a:schemeClr val="tx1"/>
          </a:solidFill>
          <a:latin typeface="Calibri" pitchFamily="34" charset="0"/>
          <a:ea typeface="宋体" charset="-122"/>
        </a:defRPr>
      </a:lvl8pPr>
      <a:lvl9pPr marL="1828800" algn="ctr" rtl="0" eaLnBrk="1" fontAlgn="base" hangingPunct="1">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r>
              <a:rPr lang="sr-Latn-RS" altLang="zh-CN" dirty="0" smtClean="0"/>
              <a:t>Perfekt der regelm</a:t>
            </a:r>
            <a:r>
              <a:rPr lang="de-DE" altLang="zh-CN" dirty="0" smtClean="0"/>
              <a:t>äßigen Verben</a:t>
            </a:r>
            <a:endParaRPr lang="zh-CN" altLang="en-US" dirty="0" smtClean="0"/>
          </a:p>
        </p:txBody>
      </p:sp>
      <p:sp>
        <p:nvSpPr>
          <p:cNvPr id="3" name="Subtitle 2"/>
          <p:cNvSpPr>
            <a:spLocks noGrp="1"/>
          </p:cNvSpPr>
          <p:nvPr>
            <p:ph type="subTitle" idx="1"/>
          </p:nvPr>
        </p:nvSpPr>
        <p:spPr/>
        <p:txBody>
          <a:bodyPr>
            <a:normAutofit/>
          </a:bodyPr>
          <a:lstStyle/>
          <a:p>
            <a:r>
              <a:rPr lang="sr-Latn-RS" altLang="zh-CN" dirty="0" smtClean="0">
                <a:solidFill>
                  <a:schemeClr val="tx1"/>
                </a:solidFill>
              </a:rPr>
              <a:t>Perfekat pravilnih glagola</a:t>
            </a:r>
            <a:endParaRPr lang="zh-CN" altLang="en-US" dirty="0" smtClean="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74638"/>
            <a:ext cx="8229600" cy="1368412"/>
          </a:xfrm>
        </p:spPr>
        <p:txBody>
          <a:bodyPr/>
          <a:lstStyle/>
          <a:p>
            <a:r>
              <a:rPr lang="sr-Latn-RS" altLang="zh-CN" sz="2000" dirty="0" smtClean="0"/>
              <a:t>Perfekat se gradi od sadašnjeg  vremena pomoćnih glagola SEIN ili HABEN koji u potvrdnoj rečenici stoji na </a:t>
            </a:r>
            <a:r>
              <a:rPr lang="sr-Latn-RS" altLang="zh-CN" sz="2000" u="sng" dirty="0" smtClean="0"/>
              <a:t>drugom </a:t>
            </a:r>
            <a:r>
              <a:rPr lang="sr-Latn-RS" altLang="zh-CN" sz="2000" dirty="0" smtClean="0"/>
              <a:t>mestu, i participa perfekta glavnog glagola koji stoji na </a:t>
            </a:r>
            <a:r>
              <a:rPr lang="sr-Latn-RS" altLang="zh-CN" sz="2000" u="sng" dirty="0" smtClean="0"/>
              <a:t>kraju</a:t>
            </a:r>
            <a:r>
              <a:rPr lang="sr-Latn-RS" altLang="zh-CN" sz="2000" dirty="0" smtClean="0"/>
              <a:t> rečenice. U nastavku ćemo se baviti isključivo perfektom pravilnih glagola.</a:t>
            </a:r>
            <a:endParaRPr lang="zh-CN" altLang="en-US" sz="2000" dirty="0" smtClean="0"/>
          </a:p>
        </p:txBody>
      </p:sp>
      <p:sp>
        <p:nvSpPr>
          <p:cNvPr id="4099" name="Content Placeholder 2"/>
          <p:cNvSpPr>
            <a:spLocks noGrp="1"/>
          </p:cNvSpPr>
          <p:nvPr>
            <p:ph idx="1"/>
          </p:nvPr>
        </p:nvSpPr>
        <p:spPr/>
        <p:txBody>
          <a:bodyPr/>
          <a:lstStyle/>
          <a:p>
            <a:pPr>
              <a:buNone/>
            </a:pPr>
            <a:r>
              <a:rPr lang="sr-Latn-RS" altLang="zh-CN" sz="2400" dirty="0" smtClean="0"/>
              <a:t>Beispiele:</a:t>
            </a:r>
          </a:p>
          <a:p>
            <a:pPr>
              <a:buNone/>
            </a:pPr>
            <a:endParaRPr lang="sr-Latn-RS" altLang="zh-CN" sz="2400" dirty="0" smtClean="0"/>
          </a:p>
        </p:txBody>
      </p:sp>
      <p:graphicFrame>
        <p:nvGraphicFramePr>
          <p:cNvPr id="6" name="Table 5"/>
          <p:cNvGraphicFramePr>
            <a:graphicFrameLocks noGrp="1"/>
          </p:cNvGraphicFramePr>
          <p:nvPr/>
        </p:nvGraphicFramePr>
        <p:xfrm>
          <a:off x="1428728" y="2285992"/>
          <a:ext cx="6096000" cy="296672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lang="sr-Latn-RS" dirty="0" smtClean="0"/>
                        <a:t>Ich</a:t>
                      </a:r>
                      <a:endParaRPr lang="en-US" dirty="0"/>
                    </a:p>
                  </a:txBody>
                  <a:tcPr/>
                </a:tc>
                <a:tc>
                  <a:txBody>
                    <a:bodyPr/>
                    <a:lstStyle/>
                    <a:p>
                      <a:r>
                        <a:rPr lang="sr-Latn-RS" u="sng" dirty="0" smtClean="0"/>
                        <a:t>mache</a:t>
                      </a:r>
                      <a:endParaRPr lang="en-US" u="sng" dirty="0"/>
                    </a:p>
                  </a:txBody>
                  <a:tcPr/>
                </a:tc>
                <a:tc>
                  <a:txBody>
                    <a:bodyPr/>
                    <a:lstStyle/>
                    <a:p>
                      <a:r>
                        <a:rPr lang="sr-Latn-RS" dirty="0" smtClean="0"/>
                        <a:t>Sport.</a:t>
                      </a:r>
                      <a:endParaRPr lang="en-US" dirty="0"/>
                    </a:p>
                  </a:txBody>
                  <a:tcPr/>
                </a:tc>
                <a:tc>
                  <a:txBody>
                    <a:bodyPr/>
                    <a:lstStyle/>
                    <a:p>
                      <a:endParaRPr lang="en-US"/>
                    </a:p>
                  </a:txBody>
                  <a:tcPr/>
                </a:tc>
              </a:tr>
              <a:tr h="370840">
                <a:tc>
                  <a:txBody>
                    <a:bodyPr/>
                    <a:lstStyle/>
                    <a:p>
                      <a:r>
                        <a:rPr lang="sr-Latn-RS" dirty="0" smtClean="0"/>
                        <a:t>Ich </a:t>
                      </a:r>
                      <a:endParaRPr lang="en-US" dirty="0"/>
                    </a:p>
                  </a:txBody>
                  <a:tcPr/>
                </a:tc>
                <a:tc>
                  <a:txBody>
                    <a:bodyPr/>
                    <a:lstStyle/>
                    <a:p>
                      <a:r>
                        <a:rPr lang="sr-Latn-RS" u="sng" dirty="0" smtClean="0"/>
                        <a:t>habe</a:t>
                      </a:r>
                      <a:endParaRPr lang="en-US" u="sng" dirty="0"/>
                    </a:p>
                  </a:txBody>
                  <a:tcPr/>
                </a:tc>
                <a:tc>
                  <a:txBody>
                    <a:bodyPr/>
                    <a:lstStyle/>
                    <a:p>
                      <a:r>
                        <a:rPr lang="sr-Latn-RS" dirty="0" smtClean="0"/>
                        <a:t>Sport</a:t>
                      </a:r>
                      <a:endParaRPr lang="en-US" dirty="0"/>
                    </a:p>
                  </a:txBody>
                  <a:tcPr/>
                </a:tc>
                <a:tc>
                  <a:txBody>
                    <a:bodyPr/>
                    <a:lstStyle/>
                    <a:p>
                      <a:r>
                        <a:rPr lang="en-US" u="sng" dirty="0" smtClean="0"/>
                        <a:t>g</a:t>
                      </a:r>
                      <a:r>
                        <a:rPr lang="sr-Latn-RS" u="sng" dirty="0" smtClean="0"/>
                        <a:t>emacht.</a:t>
                      </a:r>
                      <a:endParaRPr lang="en-US" u="sng" dirty="0"/>
                    </a:p>
                  </a:txBody>
                  <a:tcPr/>
                </a:tc>
              </a:tr>
              <a:tr h="370840">
                <a:tc>
                  <a:txBody>
                    <a:bodyPr/>
                    <a:lstStyle/>
                    <a:p>
                      <a:r>
                        <a:rPr lang="sr-Latn-RS" dirty="0" smtClean="0"/>
                        <a:t>Lena</a:t>
                      </a:r>
                      <a:endParaRPr lang="en-US" dirty="0"/>
                    </a:p>
                  </a:txBody>
                  <a:tcPr/>
                </a:tc>
                <a:tc>
                  <a:txBody>
                    <a:bodyPr/>
                    <a:lstStyle/>
                    <a:p>
                      <a:r>
                        <a:rPr lang="sr-Latn-RS" u="sng" dirty="0" smtClean="0"/>
                        <a:t>h</a:t>
                      </a:r>
                      <a:r>
                        <a:rPr lang="de-DE" u="sng" dirty="0" smtClean="0"/>
                        <a:t>ört</a:t>
                      </a:r>
                      <a:endParaRPr lang="en-US" u="sng" dirty="0"/>
                    </a:p>
                  </a:txBody>
                  <a:tcPr/>
                </a:tc>
                <a:tc>
                  <a:txBody>
                    <a:bodyPr/>
                    <a:lstStyle/>
                    <a:p>
                      <a:r>
                        <a:rPr lang="de-DE" dirty="0" smtClean="0"/>
                        <a:t>Musik.</a:t>
                      </a:r>
                      <a:endParaRPr lang="en-US" dirty="0"/>
                    </a:p>
                  </a:txBody>
                  <a:tcPr/>
                </a:tc>
                <a:tc>
                  <a:txBody>
                    <a:bodyPr/>
                    <a:lstStyle/>
                    <a:p>
                      <a:endParaRPr lang="en-US"/>
                    </a:p>
                  </a:txBody>
                  <a:tcPr/>
                </a:tc>
              </a:tr>
              <a:tr h="370840">
                <a:tc>
                  <a:txBody>
                    <a:bodyPr/>
                    <a:lstStyle/>
                    <a:p>
                      <a:r>
                        <a:rPr lang="de-DE" dirty="0" smtClean="0"/>
                        <a:t>Lena </a:t>
                      </a:r>
                      <a:endParaRPr lang="en-US" dirty="0"/>
                    </a:p>
                  </a:txBody>
                  <a:tcPr/>
                </a:tc>
                <a:tc>
                  <a:txBody>
                    <a:bodyPr/>
                    <a:lstStyle/>
                    <a:p>
                      <a:r>
                        <a:rPr lang="de-DE" u="sng" dirty="0" smtClean="0"/>
                        <a:t>hat</a:t>
                      </a:r>
                      <a:endParaRPr lang="en-US" u="sng" dirty="0"/>
                    </a:p>
                  </a:txBody>
                  <a:tcPr/>
                </a:tc>
                <a:tc>
                  <a:txBody>
                    <a:bodyPr/>
                    <a:lstStyle/>
                    <a:p>
                      <a:r>
                        <a:rPr lang="de-DE" dirty="0" smtClean="0"/>
                        <a:t>Musik</a:t>
                      </a:r>
                      <a:endParaRPr lang="en-US" dirty="0"/>
                    </a:p>
                  </a:txBody>
                  <a:tcPr/>
                </a:tc>
                <a:tc>
                  <a:txBody>
                    <a:bodyPr/>
                    <a:lstStyle/>
                    <a:p>
                      <a:r>
                        <a:rPr lang="de-DE" u="sng" dirty="0" smtClean="0"/>
                        <a:t>gehört.</a:t>
                      </a:r>
                      <a:endParaRPr lang="en-US" u="sng" dirty="0"/>
                    </a:p>
                  </a:txBody>
                  <a:tcPr/>
                </a:tc>
              </a:tr>
              <a:tr h="370840">
                <a:tc>
                  <a:txBody>
                    <a:bodyPr/>
                    <a:lstStyle/>
                    <a:p>
                      <a:r>
                        <a:rPr lang="de-DE" dirty="0" smtClean="0"/>
                        <a:t>Wir</a:t>
                      </a:r>
                      <a:endParaRPr lang="en-US" dirty="0"/>
                    </a:p>
                  </a:txBody>
                  <a:tcPr/>
                </a:tc>
                <a:tc>
                  <a:txBody>
                    <a:bodyPr/>
                    <a:lstStyle/>
                    <a:p>
                      <a:r>
                        <a:rPr lang="de-DE" u="sng" dirty="0" smtClean="0"/>
                        <a:t>malen</a:t>
                      </a:r>
                      <a:endParaRPr lang="en-US" u="sng" dirty="0"/>
                    </a:p>
                  </a:txBody>
                  <a:tcPr/>
                </a:tc>
                <a:tc>
                  <a:txBody>
                    <a:bodyPr/>
                    <a:lstStyle/>
                    <a:p>
                      <a:r>
                        <a:rPr lang="de-DE" dirty="0" smtClean="0"/>
                        <a:t>gern.</a:t>
                      </a:r>
                      <a:endParaRPr lang="en-US" dirty="0"/>
                    </a:p>
                  </a:txBody>
                  <a:tcPr/>
                </a:tc>
                <a:tc>
                  <a:txBody>
                    <a:bodyPr/>
                    <a:lstStyle/>
                    <a:p>
                      <a:endParaRPr lang="en-US"/>
                    </a:p>
                  </a:txBody>
                  <a:tcPr/>
                </a:tc>
              </a:tr>
              <a:tr h="370840">
                <a:tc>
                  <a:txBody>
                    <a:bodyPr/>
                    <a:lstStyle/>
                    <a:p>
                      <a:r>
                        <a:rPr lang="de-DE" dirty="0" smtClean="0"/>
                        <a:t>Wir </a:t>
                      </a:r>
                      <a:endParaRPr lang="en-US" dirty="0"/>
                    </a:p>
                  </a:txBody>
                  <a:tcPr/>
                </a:tc>
                <a:tc>
                  <a:txBody>
                    <a:bodyPr/>
                    <a:lstStyle/>
                    <a:p>
                      <a:r>
                        <a:rPr lang="de-DE" u="sng" dirty="0" smtClean="0"/>
                        <a:t>haben </a:t>
                      </a:r>
                      <a:endParaRPr lang="en-US" u="sng" dirty="0"/>
                    </a:p>
                  </a:txBody>
                  <a:tcPr/>
                </a:tc>
                <a:tc>
                  <a:txBody>
                    <a:bodyPr/>
                    <a:lstStyle/>
                    <a:p>
                      <a:r>
                        <a:rPr lang="de-DE" dirty="0" smtClean="0"/>
                        <a:t>gern</a:t>
                      </a:r>
                      <a:endParaRPr lang="en-US" dirty="0"/>
                    </a:p>
                  </a:txBody>
                  <a:tcPr/>
                </a:tc>
                <a:tc>
                  <a:txBody>
                    <a:bodyPr/>
                    <a:lstStyle/>
                    <a:p>
                      <a:r>
                        <a:rPr lang="de-DE" u="sng" dirty="0" smtClean="0"/>
                        <a:t>gemalt.</a:t>
                      </a:r>
                      <a:endParaRPr lang="en-US" u="sng" dirty="0"/>
                    </a:p>
                  </a:txBody>
                  <a:tcPr/>
                </a:tc>
              </a:tr>
              <a:tr h="370840">
                <a:tc>
                  <a:txBody>
                    <a:bodyPr/>
                    <a:lstStyle/>
                    <a:p>
                      <a:r>
                        <a:rPr lang="de-DE" dirty="0" smtClean="0"/>
                        <a:t>Du</a:t>
                      </a:r>
                      <a:r>
                        <a:rPr lang="de-DE" baseline="0" dirty="0" smtClean="0"/>
                        <a:t> </a:t>
                      </a:r>
                      <a:endParaRPr lang="en-US" dirty="0"/>
                    </a:p>
                  </a:txBody>
                  <a:tcPr/>
                </a:tc>
                <a:tc>
                  <a:txBody>
                    <a:bodyPr/>
                    <a:lstStyle/>
                    <a:p>
                      <a:r>
                        <a:rPr lang="de-DE" u="sng" dirty="0" smtClean="0"/>
                        <a:t>wohnst</a:t>
                      </a:r>
                      <a:endParaRPr lang="en-US" u="sng" dirty="0"/>
                    </a:p>
                  </a:txBody>
                  <a:tcPr/>
                </a:tc>
                <a:tc>
                  <a:txBody>
                    <a:bodyPr/>
                    <a:lstStyle/>
                    <a:p>
                      <a:r>
                        <a:rPr lang="de-DE" dirty="0" smtClean="0"/>
                        <a:t>in Belgrad.</a:t>
                      </a:r>
                      <a:endParaRPr lang="en-US" dirty="0"/>
                    </a:p>
                  </a:txBody>
                  <a:tcPr/>
                </a:tc>
                <a:tc>
                  <a:txBody>
                    <a:bodyPr/>
                    <a:lstStyle/>
                    <a:p>
                      <a:endParaRPr lang="en-US"/>
                    </a:p>
                  </a:txBody>
                  <a:tcPr/>
                </a:tc>
              </a:tr>
              <a:tr h="370840">
                <a:tc>
                  <a:txBody>
                    <a:bodyPr/>
                    <a:lstStyle/>
                    <a:p>
                      <a:r>
                        <a:rPr lang="de-DE" dirty="0" smtClean="0"/>
                        <a:t>Du</a:t>
                      </a:r>
                      <a:endParaRPr lang="en-US" dirty="0"/>
                    </a:p>
                  </a:txBody>
                  <a:tcPr/>
                </a:tc>
                <a:tc>
                  <a:txBody>
                    <a:bodyPr/>
                    <a:lstStyle/>
                    <a:p>
                      <a:r>
                        <a:rPr lang="de-DE" u="sng" dirty="0" smtClean="0"/>
                        <a:t>hast</a:t>
                      </a:r>
                      <a:endParaRPr lang="en-US" u="sng" dirty="0"/>
                    </a:p>
                  </a:txBody>
                  <a:tcPr/>
                </a:tc>
                <a:tc>
                  <a:txBody>
                    <a:bodyPr/>
                    <a:lstStyle/>
                    <a:p>
                      <a:r>
                        <a:rPr lang="de-DE" dirty="0" smtClean="0"/>
                        <a:t>In Belgrad</a:t>
                      </a:r>
                      <a:endParaRPr lang="en-US" dirty="0"/>
                    </a:p>
                  </a:txBody>
                  <a:tcPr/>
                </a:tc>
                <a:tc>
                  <a:txBody>
                    <a:bodyPr/>
                    <a:lstStyle/>
                    <a:p>
                      <a:r>
                        <a:rPr lang="de-DE" u="sng" dirty="0" smtClean="0"/>
                        <a:t>gewohnt.</a:t>
                      </a:r>
                      <a:endParaRPr lang="en-US" u="sng" dirty="0"/>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p:txBody>
          <a:bodyPr/>
          <a:lstStyle/>
          <a:p>
            <a:r>
              <a:rPr lang="sr-Latn-RS" altLang="zh-CN" sz="2400" dirty="0" smtClean="0"/>
              <a:t>Građenje participa perfekta pravilnih glagola:</a:t>
            </a:r>
            <a:br>
              <a:rPr lang="sr-Latn-RS" altLang="zh-CN" sz="2400" dirty="0" smtClean="0"/>
            </a:br>
            <a:r>
              <a:rPr lang="sr-Latn-RS" altLang="zh-CN" sz="2400" dirty="0" smtClean="0"/>
              <a:t>ge – machen -t</a:t>
            </a:r>
            <a:br>
              <a:rPr lang="sr-Latn-RS" altLang="zh-CN" sz="2400" dirty="0" smtClean="0"/>
            </a:br>
            <a:r>
              <a:rPr lang="sr-Latn-RS" altLang="zh-CN" sz="2400" dirty="0" smtClean="0"/>
              <a:t>ge – spielen - t</a:t>
            </a:r>
            <a:endParaRPr lang="zh-CN" altLang="en-US" sz="2400" dirty="0" smtClean="0"/>
          </a:p>
        </p:txBody>
      </p:sp>
      <p:sp>
        <p:nvSpPr>
          <p:cNvPr id="5123" name="Content Placeholder 4"/>
          <p:cNvSpPr>
            <a:spLocks noGrp="1"/>
          </p:cNvSpPr>
          <p:nvPr>
            <p:ph sz="half" idx="1"/>
          </p:nvPr>
        </p:nvSpPr>
        <p:spPr>
          <a:xfrm>
            <a:off x="214282" y="1428736"/>
            <a:ext cx="4214842" cy="4740277"/>
          </a:xfrm>
        </p:spPr>
        <p:txBody>
          <a:bodyPr/>
          <a:lstStyle/>
          <a:p>
            <a:endParaRPr lang="sr-Latn-RS" altLang="zh-CN" sz="2400" u="sng" dirty="0" smtClean="0"/>
          </a:p>
          <a:p>
            <a:r>
              <a:rPr lang="en-US" altLang="zh-CN" sz="2000" u="sng" dirty="0" smtClean="0"/>
              <a:t>P</a:t>
            </a:r>
            <a:r>
              <a:rPr lang="sr-Latn-RS" altLang="zh-CN" sz="2000" u="sng" dirty="0" smtClean="0"/>
              <a:t>articip perfekta glagola</a:t>
            </a:r>
          </a:p>
          <a:p>
            <a:r>
              <a:rPr lang="sr-Latn-RS" altLang="zh-CN" sz="2000" u="sng" dirty="0" smtClean="0"/>
              <a:t> na –ieren:</a:t>
            </a:r>
          </a:p>
          <a:p>
            <a:r>
              <a:rPr lang="sr-Latn-RS" altLang="zh-CN" sz="2400" dirty="0" smtClean="0"/>
              <a:t>telefonieren – t</a:t>
            </a:r>
          </a:p>
          <a:p>
            <a:r>
              <a:rPr lang="sr-Latn-RS" altLang="zh-CN" sz="2400" dirty="0" smtClean="0"/>
              <a:t>studieren- - t</a:t>
            </a:r>
          </a:p>
          <a:p>
            <a:r>
              <a:rPr lang="sr-Latn-RS" altLang="zh-CN" sz="2400" dirty="0" smtClean="0"/>
              <a:t>Ich </a:t>
            </a:r>
            <a:r>
              <a:rPr lang="sr-Latn-RS" altLang="zh-CN" sz="2400" u="sng" dirty="0" smtClean="0"/>
              <a:t>telefoniere</a:t>
            </a:r>
            <a:r>
              <a:rPr lang="sr-Latn-RS" altLang="zh-CN" sz="2400" dirty="0" smtClean="0"/>
              <a:t> lange.</a:t>
            </a:r>
          </a:p>
          <a:p>
            <a:r>
              <a:rPr lang="sr-Latn-RS" altLang="zh-CN" sz="2400" dirty="0" smtClean="0"/>
              <a:t>Ich </a:t>
            </a:r>
            <a:r>
              <a:rPr lang="sr-Latn-RS" altLang="zh-CN" sz="2400" u="sng" dirty="0" smtClean="0"/>
              <a:t>habe</a:t>
            </a:r>
            <a:r>
              <a:rPr lang="sr-Latn-RS" altLang="zh-CN" sz="2400" dirty="0" smtClean="0"/>
              <a:t> lange </a:t>
            </a:r>
            <a:r>
              <a:rPr lang="sr-Latn-RS" altLang="zh-CN" sz="2400" u="sng" dirty="0" smtClean="0"/>
              <a:t>telefoniert</a:t>
            </a:r>
            <a:r>
              <a:rPr lang="sr-Latn-RS" altLang="zh-CN" sz="2400" dirty="0" smtClean="0"/>
              <a:t>.</a:t>
            </a:r>
          </a:p>
          <a:p>
            <a:r>
              <a:rPr lang="sr-Latn-RS" altLang="zh-CN" sz="2000" dirty="0" smtClean="0"/>
              <a:t>Važno: Glagoli koji se završavaju na –ieren u participu perfekta </a:t>
            </a:r>
            <a:r>
              <a:rPr lang="sr-Latn-RS" altLang="zh-CN" sz="2000" b="1" u="sng" dirty="0" smtClean="0"/>
              <a:t>ne dobijaju ge- i završavaju se na –t.</a:t>
            </a:r>
          </a:p>
        </p:txBody>
      </p:sp>
      <p:sp>
        <p:nvSpPr>
          <p:cNvPr id="5124" name="Content Placeholder 5"/>
          <p:cNvSpPr>
            <a:spLocks noGrp="1"/>
          </p:cNvSpPr>
          <p:nvPr>
            <p:ph sz="half" idx="2"/>
          </p:nvPr>
        </p:nvSpPr>
        <p:spPr>
          <a:xfrm>
            <a:off x="4648200" y="1643050"/>
            <a:ext cx="4495800" cy="5214950"/>
          </a:xfrm>
        </p:spPr>
        <p:txBody>
          <a:bodyPr/>
          <a:lstStyle/>
          <a:p>
            <a:pPr>
              <a:buNone/>
            </a:pPr>
            <a:r>
              <a:rPr lang="sr-Latn-RS" altLang="zh-CN" sz="2000" u="sng" dirty="0" smtClean="0"/>
              <a:t>Particip perfekta glagola sa razdvojnim prefiksom</a:t>
            </a:r>
            <a:r>
              <a:rPr lang="sr-Latn-RS" altLang="zh-CN" sz="2000" dirty="0" smtClean="0"/>
              <a:t>:</a:t>
            </a:r>
          </a:p>
          <a:p>
            <a:r>
              <a:rPr lang="en-US" altLang="zh-CN" sz="2400" dirty="0" smtClean="0"/>
              <a:t>a</a:t>
            </a:r>
            <a:r>
              <a:rPr lang="sr-Latn-RS" altLang="zh-CN" sz="2400" dirty="0" smtClean="0"/>
              <a:t>ufr</a:t>
            </a:r>
            <a:r>
              <a:rPr lang="de-DE" altLang="zh-CN" sz="2400" dirty="0" smtClean="0"/>
              <a:t>äumen - auf</a:t>
            </a:r>
            <a:r>
              <a:rPr lang="de-DE" altLang="zh-CN" sz="2400" u="sng" dirty="0" smtClean="0">
                <a:solidFill>
                  <a:srgbClr val="0070C0"/>
                </a:solidFill>
              </a:rPr>
              <a:t>ge</a:t>
            </a:r>
            <a:r>
              <a:rPr lang="de-DE" altLang="zh-CN" sz="2400" dirty="0" smtClean="0"/>
              <a:t>räumt</a:t>
            </a:r>
          </a:p>
          <a:p>
            <a:r>
              <a:rPr lang="de-DE" altLang="zh-CN" sz="2400" dirty="0" smtClean="0"/>
              <a:t>zumachen -  zu</a:t>
            </a:r>
            <a:r>
              <a:rPr lang="de-DE" altLang="zh-CN" sz="2400" u="sng" dirty="0" smtClean="0">
                <a:solidFill>
                  <a:srgbClr val="0070C0"/>
                </a:solidFill>
              </a:rPr>
              <a:t>ge</a:t>
            </a:r>
            <a:r>
              <a:rPr lang="de-DE" altLang="zh-CN" sz="2400" dirty="0" smtClean="0"/>
              <a:t>macht</a:t>
            </a:r>
          </a:p>
          <a:p>
            <a:r>
              <a:rPr lang="de-DE" altLang="zh-CN" sz="2400" dirty="0" smtClean="0"/>
              <a:t>Ich </a:t>
            </a:r>
            <a:r>
              <a:rPr lang="de-DE" altLang="zh-CN" sz="2400" u="sng" dirty="0" smtClean="0"/>
              <a:t>räume</a:t>
            </a:r>
            <a:r>
              <a:rPr lang="de-DE" altLang="zh-CN" sz="2400" dirty="0" smtClean="0"/>
              <a:t> mein Zimmer </a:t>
            </a:r>
            <a:r>
              <a:rPr lang="de-DE" altLang="zh-CN" sz="2400" u="sng" dirty="0" smtClean="0"/>
              <a:t>auf</a:t>
            </a:r>
            <a:r>
              <a:rPr lang="de-DE" altLang="zh-CN" sz="2400" dirty="0" smtClean="0"/>
              <a:t>.</a:t>
            </a:r>
          </a:p>
          <a:p>
            <a:r>
              <a:rPr lang="de-DE" altLang="zh-CN" sz="2400" dirty="0" smtClean="0"/>
              <a:t>Ich </a:t>
            </a:r>
            <a:r>
              <a:rPr lang="de-DE" altLang="zh-CN" sz="2400" u="sng" dirty="0" smtClean="0"/>
              <a:t>habe</a:t>
            </a:r>
            <a:r>
              <a:rPr lang="de-DE" altLang="zh-CN" sz="2400" dirty="0" smtClean="0"/>
              <a:t> mein Zimmer </a:t>
            </a:r>
            <a:r>
              <a:rPr lang="de-DE" altLang="zh-CN" sz="2400" u="sng" dirty="0" smtClean="0"/>
              <a:t>auf</a:t>
            </a:r>
            <a:r>
              <a:rPr lang="de-DE" altLang="zh-CN" sz="2400" u="sng" dirty="0" smtClean="0">
                <a:solidFill>
                  <a:srgbClr val="0070C0"/>
                </a:solidFill>
              </a:rPr>
              <a:t>ge</a:t>
            </a:r>
            <a:r>
              <a:rPr lang="de-DE" altLang="zh-CN" sz="2400" u="sng" dirty="0" smtClean="0"/>
              <a:t>räumt.</a:t>
            </a:r>
          </a:p>
          <a:p>
            <a:r>
              <a:rPr lang="de-DE" altLang="zh-CN" sz="2400" dirty="0" smtClean="0"/>
              <a:t>Peter </a:t>
            </a:r>
            <a:r>
              <a:rPr lang="de-DE" altLang="zh-CN" sz="2400" u="sng" dirty="0" smtClean="0"/>
              <a:t>macht</a:t>
            </a:r>
            <a:r>
              <a:rPr lang="de-DE" altLang="zh-CN" sz="2400" dirty="0" smtClean="0"/>
              <a:t> die Tür </a:t>
            </a:r>
            <a:r>
              <a:rPr lang="de-DE" altLang="zh-CN" sz="2400" u="sng" dirty="0" smtClean="0"/>
              <a:t>zu</a:t>
            </a:r>
            <a:r>
              <a:rPr lang="de-DE" altLang="zh-CN" sz="2400" dirty="0" smtClean="0"/>
              <a:t>.</a:t>
            </a:r>
          </a:p>
          <a:p>
            <a:r>
              <a:rPr lang="de-DE" altLang="zh-CN" sz="2400" dirty="0" smtClean="0"/>
              <a:t>Peter </a:t>
            </a:r>
            <a:r>
              <a:rPr lang="de-DE" altLang="zh-CN" sz="2400" u="sng" dirty="0" smtClean="0"/>
              <a:t>hat</a:t>
            </a:r>
            <a:r>
              <a:rPr lang="de-DE" altLang="zh-CN" sz="2400" dirty="0" smtClean="0"/>
              <a:t> die Tür </a:t>
            </a:r>
            <a:r>
              <a:rPr lang="de-DE" altLang="zh-CN" sz="2400" u="sng" dirty="0" smtClean="0"/>
              <a:t>zu</a:t>
            </a:r>
            <a:r>
              <a:rPr lang="de-DE" altLang="zh-CN" sz="2400" u="sng" dirty="0" smtClean="0">
                <a:solidFill>
                  <a:srgbClr val="0070C0"/>
                </a:solidFill>
              </a:rPr>
              <a:t>ge</a:t>
            </a:r>
            <a:r>
              <a:rPr lang="de-DE" altLang="zh-CN" sz="2400" u="sng" dirty="0" smtClean="0"/>
              <a:t>macht.</a:t>
            </a:r>
          </a:p>
          <a:p>
            <a:r>
              <a:rPr lang="sr-Latn-RS" altLang="zh-CN" sz="2000" dirty="0" smtClean="0"/>
              <a:t>Važno:</a:t>
            </a:r>
            <a:r>
              <a:rPr lang="de-DE" altLang="zh-CN" dirty="0" smtClean="0"/>
              <a:t> </a:t>
            </a:r>
            <a:r>
              <a:rPr lang="de-DE" altLang="zh-CN" sz="2000" dirty="0" smtClean="0"/>
              <a:t>U participu perfekta glagola sa razdvojnim prefiksom</a:t>
            </a:r>
            <a:r>
              <a:rPr lang="de-DE" altLang="zh-CN" sz="2000" b="1" u="sng" dirty="0" smtClean="0"/>
              <a:t> ge</a:t>
            </a:r>
            <a:r>
              <a:rPr lang="sr-Latn-RS" altLang="zh-CN" sz="2000" b="1" u="sng" dirty="0" smtClean="0"/>
              <a:t>-</a:t>
            </a:r>
            <a:r>
              <a:rPr lang="de-DE" altLang="zh-CN" sz="2000" b="1" u="sng" dirty="0" smtClean="0"/>
              <a:t> se ubacije izme</a:t>
            </a:r>
            <a:r>
              <a:rPr lang="sr-Latn-RS" altLang="zh-CN" sz="2000" b="1" u="sng" dirty="0" smtClean="0"/>
              <a:t>đu prefiksa i osnove glagola</a:t>
            </a:r>
            <a:r>
              <a:rPr lang="sr-Latn-RS" altLang="zh-CN" sz="2000" dirty="0" smtClean="0"/>
              <a:t>.</a:t>
            </a:r>
            <a:endParaRPr lang="zh-CN" altLang="en-US" dirty="0" smtClean="0"/>
          </a:p>
        </p:txBody>
      </p:sp>
      <p:sp>
        <p:nvSpPr>
          <p:cNvPr id="7" name="Multiply 6"/>
          <p:cNvSpPr/>
          <p:nvPr/>
        </p:nvSpPr>
        <p:spPr>
          <a:xfrm>
            <a:off x="1857356" y="2643182"/>
            <a:ext cx="428628" cy="428628"/>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Multiply 7"/>
          <p:cNvSpPr/>
          <p:nvPr/>
        </p:nvSpPr>
        <p:spPr>
          <a:xfrm>
            <a:off x="1428728" y="3071810"/>
            <a:ext cx="500066" cy="35719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ultiply 8"/>
          <p:cNvSpPr/>
          <p:nvPr/>
        </p:nvSpPr>
        <p:spPr>
          <a:xfrm>
            <a:off x="4786314" y="642918"/>
            <a:ext cx="500066" cy="428628"/>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Multiply 9"/>
          <p:cNvSpPr/>
          <p:nvPr/>
        </p:nvSpPr>
        <p:spPr>
          <a:xfrm>
            <a:off x="4714876" y="1071546"/>
            <a:ext cx="500066" cy="28575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p:nvPr>
        </p:nvSpPr>
        <p:spPr>
          <a:xfrm>
            <a:off x="2143108" y="4572008"/>
            <a:ext cx="4857784" cy="1428760"/>
          </a:xfrm>
        </p:spPr>
        <p:txBody>
          <a:bodyPr/>
          <a:lstStyle/>
          <a:p>
            <a:pPr algn="ctr"/>
            <a:r>
              <a:rPr lang="sr-Latn-RS" altLang="zh-CN" dirty="0" smtClean="0"/>
              <a:t>VIEL SPA</a:t>
            </a:r>
            <a:r>
              <a:rPr lang="de-DE" altLang="zh-CN" dirty="0" smtClean="0"/>
              <a:t>ß BEIM LERNEN!!!!!</a:t>
            </a:r>
            <a:br>
              <a:rPr lang="de-DE" altLang="zh-CN" dirty="0" smtClean="0"/>
            </a:br>
            <a:r>
              <a:rPr lang="de-DE" altLang="zh-CN" dirty="0" smtClean="0"/>
              <a:t>Do</a:t>
            </a:r>
            <a:r>
              <a:rPr lang="sr-Latn-RS" altLang="zh-CN" dirty="0" smtClean="0"/>
              <a:t>maći zadatak dobijate u ponedeljak</a:t>
            </a:r>
            <a:r>
              <a:rPr lang="sr-Latn-RS" altLang="zh-CN" dirty="0" smtClean="0"/>
              <a:t>!!!</a:t>
            </a:r>
            <a:br>
              <a:rPr lang="sr-Latn-RS" altLang="zh-CN" dirty="0" smtClean="0"/>
            </a:br>
            <a:r>
              <a:rPr lang="sr-Latn-RS" altLang="zh-CN" dirty="0" smtClean="0"/>
              <a:t>Marina Stojanović</a:t>
            </a:r>
            <a:r>
              <a:rPr lang="sr-Latn-RS" altLang="zh-CN" dirty="0" smtClean="0"/>
              <a:t/>
            </a:r>
            <a:br>
              <a:rPr lang="sr-Latn-RS" altLang="zh-CN" dirty="0" smtClean="0"/>
            </a:br>
            <a:endParaRPr lang="zh-CN" altLang="en-US" dirty="0" smtClean="0"/>
          </a:p>
        </p:txBody>
      </p:sp>
      <p:pic>
        <p:nvPicPr>
          <p:cNvPr id="5" name="Picture Placeholder 4" descr="smiley-removebg-preview.png"/>
          <p:cNvPicPr>
            <a:picLocks noGrp="1" noChangeAspect="1"/>
          </p:cNvPicPr>
          <p:nvPr>
            <p:ph type="pic" idx="1"/>
          </p:nvPr>
        </p:nvPicPr>
        <p:blipFill>
          <a:blip r:embed="rId2"/>
          <a:srcRect l="3408" r="3408"/>
          <a:stretch>
            <a:fillRect/>
          </a:stretch>
        </p:blipFill>
        <p:spPr>
          <a:xfrm>
            <a:off x="2428860" y="928670"/>
            <a:ext cx="4572032" cy="3500462"/>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Presentation7</Template>
  <TotalTime>77</TotalTime>
  <Words>208</Words>
  <Application>Microsoft Office PowerPoint</Application>
  <PresentationFormat>On-screen Show (4:3)</PresentationFormat>
  <Paragraphs>50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Presentation7</vt:lpstr>
      <vt:lpstr>Perfekt der regelmäßigen Verben</vt:lpstr>
      <vt:lpstr>Perfekat se gradi od sadašnjeg  vremena pomoćnih glagola SEIN ili HABEN koji u potvrdnoj rečenici stoji na drugom mestu, i participa perfekta glavnog glagola koji stoji na kraju rečenice. U nastavku ćemo se baviti isključivo perfektom pravilnih glagola.</vt:lpstr>
      <vt:lpstr>Građenje participa perfekta pravilnih glagola: ge – machen -t ge – spielen - t</vt:lpstr>
      <vt:lpstr>VIEL SPAß BEIM LERNEN!!!!! Domaći zadatak dobijate u ponedeljak!!! Marina Stojanović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Perfekt der regelmäßigen Verben</dc:title>
  <dc:subject>teachers, education</dc:subject>
  <dc:creator>Nemacki</dc:creator>
  <cp:keywords>powerpoint templates for teachers, free powerpoint templates for teachers, powerpoint templates teachers, powerpoints for teachers, powerpoint presentations for teachers, free, PowerPoint template, download, PPT template, PowerPoint templates, slideshow template, POT, POTX, Power Point template, slide show template</cp:keywords>
  <dc:description>Made by Moyea Software. To find more free PowerPoint templates, please visit http://www.dvd-ppt-slideshow.com/powerpoint-knowledge/powerpoint-templates.html</dc:description>
  <cp:lastModifiedBy>Nemacki</cp:lastModifiedBy>
  <cp:revision>18</cp:revision>
  <dcterms:created xsi:type="dcterms:W3CDTF">2020-03-24T14:31:07Z</dcterms:created>
  <dcterms:modified xsi:type="dcterms:W3CDTF">2020-03-24T18:03:19Z</dcterms:modified>
  <cp:category>PowerPoint Templates, education</cp:category>
</cp:coreProperties>
</file>